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Lst>
  <p:sldSz cx="25199975" cy="446405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62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2" d="100"/>
          <a:sy n="12" d="100"/>
        </p:scale>
        <p:origin x="2842" y="103"/>
      </p:cViewPr>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89998" y="7305752"/>
            <a:ext cx="21419979" cy="15541507"/>
          </a:xfrm>
        </p:spPr>
        <p:txBody>
          <a:bodyPr anchor="b"/>
          <a:lstStyle>
            <a:lvl1pPr algn="ctr">
              <a:defRPr sz="16535"/>
            </a:lvl1pPr>
          </a:lstStyle>
          <a:p>
            <a:r>
              <a:rPr lang="en-US"/>
              <a:t>Click to edit Master title style</a:t>
            </a:r>
            <a:endParaRPr lang="en-US" dirty="0"/>
          </a:p>
        </p:txBody>
      </p:sp>
      <p:sp>
        <p:nvSpPr>
          <p:cNvPr id="3" name="Subtitle 2"/>
          <p:cNvSpPr>
            <a:spLocks noGrp="1"/>
          </p:cNvSpPr>
          <p:nvPr>
            <p:ph type="subTitle" idx="1"/>
          </p:nvPr>
        </p:nvSpPr>
        <p:spPr>
          <a:xfrm>
            <a:off x="3149997" y="23446599"/>
            <a:ext cx="18899981" cy="10777784"/>
          </a:xfrm>
        </p:spPr>
        <p:txBody>
          <a:bodyPr/>
          <a:lstStyle>
            <a:lvl1pPr marL="0" indent="0" algn="ctr">
              <a:buNone/>
              <a:defRPr sz="6614"/>
            </a:lvl1pPr>
            <a:lvl2pPr marL="1259997" indent="0" algn="ctr">
              <a:buNone/>
              <a:defRPr sz="5512"/>
            </a:lvl2pPr>
            <a:lvl3pPr marL="2519995" indent="0" algn="ctr">
              <a:buNone/>
              <a:defRPr sz="4961"/>
            </a:lvl3pPr>
            <a:lvl4pPr marL="3779992" indent="0" algn="ctr">
              <a:buNone/>
              <a:defRPr sz="4409"/>
            </a:lvl4pPr>
            <a:lvl5pPr marL="5039990" indent="0" algn="ctr">
              <a:buNone/>
              <a:defRPr sz="4409"/>
            </a:lvl5pPr>
            <a:lvl6pPr marL="6299987" indent="0" algn="ctr">
              <a:buNone/>
              <a:defRPr sz="4409"/>
            </a:lvl6pPr>
            <a:lvl7pPr marL="7559985" indent="0" algn="ctr">
              <a:buNone/>
              <a:defRPr sz="4409"/>
            </a:lvl7pPr>
            <a:lvl8pPr marL="8819982" indent="0" algn="ctr">
              <a:buNone/>
              <a:defRPr sz="4409"/>
            </a:lvl8pPr>
            <a:lvl9pPr marL="10079980" indent="0" algn="ctr">
              <a:buNone/>
              <a:defRPr sz="44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6007F0-9360-4A8C-AD59-AD3B1384AD7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3959359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6007F0-9360-4A8C-AD59-AD3B1384AD7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3609693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19375" y="11129138"/>
            <a:ext cx="21734978" cy="18569205"/>
          </a:xfrm>
        </p:spPr>
        <p:txBody>
          <a:bodyPr anchor="b"/>
          <a:lstStyle>
            <a:lvl1pPr>
              <a:defRPr sz="16535"/>
            </a:lvl1pPr>
          </a:lstStyle>
          <a:p>
            <a:r>
              <a:rPr lang="en-US"/>
              <a:t>Click to edit Master title style</a:t>
            </a:r>
            <a:endParaRPr lang="en-US" dirty="0"/>
          </a:p>
        </p:txBody>
      </p:sp>
      <p:sp>
        <p:nvSpPr>
          <p:cNvPr id="3" name="Text Placeholder 2"/>
          <p:cNvSpPr>
            <a:spLocks noGrp="1"/>
          </p:cNvSpPr>
          <p:nvPr>
            <p:ph type="body" idx="1"/>
          </p:nvPr>
        </p:nvSpPr>
        <p:spPr>
          <a:xfrm>
            <a:off x="1719375" y="29874014"/>
            <a:ext cx="21734978" cy="9765106"/>
          </a:xfrm>
        </p:spPr>
        <p:txBody>
          <a:bodyPr/>
          <a:lstStyle>
            <a:lvl1pPr marL="0" indent="0">
              <a:buNone/>
              <a:defRPr sz="6614">
                <a:solidFill>
                  <a:schemeClr val="tx1"/>
                </a:solidFill>
              </a:defRPr>
            </a:lvl1pPr>
            <a:lvl2pPr marL="1259997" indent="0">
              <a:buNone/>
              <a:defRPr sz="5512">
                <a:solidFill>
                  <a:schemeClr val="tx1">
                    <a:tint val="75000"/>
                  </a:schemeClr>
                </a:solidFill>
              </a:defRPr>
            </a:lvl2pPr>
            <a:lvl3pPr marL="2519995" indent="0">
              <a:buNone/>
              <a:defRPr sz="4961">
                <a:solidFill>
                  <a:schemeClr val="tx1">
                    <a:tint val="75000"/>
                  </a:schemeClr>
                </a:solidFill>
              </a:defRPr>
            </a:lvl3pPr>
            <a:lvl4pPr marL="3779992" indent="0">
              <a:buNone/>
              <a:defRPr sz="4409">
                <a:solidFill>
                  <a:schemeClr val="tx1">
                    <a:tint val="75000"/>
                  </a:schemeClr>
                </a:solidFill>
              </a:defRPr>
            </a:lvl4pPr>
            <a:lvl5pPr marL="5039990" indent="0">
              <a:buNone/>
              <a:defRPr sz="4409">
                <a:solidFill>
                  <a:schemeClr val="tx1">
                    <a:tint val="75000"/>
                  </a:schemeClr>
                </a:solidFill>
              </a:defRPr>
            </a:lvl5pPr>
            <a:lvl6pPr marL="6299987" indent="0">
              <a:buNone/>
              <a:defRPr sz="4409">
                <a:solidFill>
                  <a:schemeClr val="tx1">
                    <a:tint val="75000"/>
                  </a:schemeClr>
                </a:solidFill>
              </a:defRPr>
            </a:lvl6pPr>
            <a:lvl7pPr marL="7559985" indent="0">
              <a:buNone/>
              <a:defRPr sz="4409">
                <a:solidFill>
                  <a:schemeClr val="tx1">
                    <a:tint val="75000"/>
                  </a:schemeClr>
                </a:solidFill>
              </a:defRPr>
            </a:lvl7pPr>
            <a:lvl8pPr marL="8819982" indent="0">
              <a:buNone/>
              <a:defRPr sz="4409">
                <a:solidFill>
                  <a:schemeClr val="tx1">
                    <a:tint val="75000"/>
                  </a:schemeClr>
                </a:solidFill>
              </a:defRPr>
            </a:lvl8pPr>
            <a:lvl9pPr marL="10079980" indent="0">
              <a:buNone/>
              <a:defRPr sz="44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6007F0-9360-4A8C-AD59-AD3B1384AD7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205582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32498" y="11883467"/>
            <a:ext cx="10709989" cy="28323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757488" y="11883467"/>
            <a:ext cx="10709989" cy="28323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6007F0-9360-4A8C-AD59-AD3B1384AD7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238744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35781" y="2376703"/>
            <a:ext cx="21734978" cy="86284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35783" y="10943126"/>
            <a:ext cx="10660769" cy="5363057"/>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en-US"/>
              <a:t>Click to edit Master text styles</a:t>
            </a:r>
          </a:p>
        </p:txBody>
      </p:sp>
      <p:sp>
        <p:nvSpPr>
          <p:cNvPr id="4" name="Content Placeholder 3"/>
          <p:cNvSpPr>
            <a:spLocks noGrp="1"/>
          </p:cNvSpPr>
          <p:nvPr>
            <p:ph sz="half" idx="2"/>
          </p:nvPr>
        </p:nvSpPr>
        <p:spPr>
          <a:xfrm>
            <a:off x="1735783" y="16306182"/>
            <a:ext cx="10660769" cy="239839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757489" y="10943126"/>
            <a:ext cx="10713272" cy="5363057"/>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en-US"/>
              <a:t>Click to edit Master text styles</a:t>
            </a:r>
          </a:p>
        </p:txBody>
      </p:sp>
      <p:sp>
        <p:nvSpPr>
          <p:cNvPr id="6" name="Content Placeholder 5"/>
          <p:cNvSpPr>
            <a:spLocks noGrp="1"/>
          </p:cNvSpPr>
          <p:nvPr>
            <p:ph sz="quarter" idx="4"/>
          </p:nvPr>
        </p:nvSpPr>
        <p:spPr>
          <a:xfrm>
            <a:off x="12757489" y="16306182"/>
            <a:ext cx="10713272" cy="239839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6007F0-9360-4A8C-AD59-AD3B1384AD7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1657354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6007F0-9360-4A8C-AD59-AD3B1384AD7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1795049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6007F0-9360-4A8C-AD59-AD3B1384AD7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660529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5780" y="2976033"/>
            <a:ext cx="8127648" cy="10416117"/>
          </a:xfrm>
        </p:spPr>
        <p:txBody>
          <a:bodyPr anchor="b"/>
          <a:lstStyle>
            <a:lvl1pPr>
              <a:defRPr sz="8819"/>
            </a:lvl1pPr>
          </a:lstStyle>
          <a:p>
            <a:r>
              <a:rPr lang="en-US"/>
              <a:t>Click to edit Master title style</a:t>
            </a:r>
            <a:endParaRPr lang="en-US" dirty="0"/>
          </a:p>
        </p:txBody>
      </p:sp>
      <p:sp>
        <p:nvSpPr>
          <p:cNvPr id="3" name="Content Placeholder 2"/>
          <p:cNvSpPr>
            <a:spLocks noGrp="1"/>
          </p:cNvSpPr>
          <p:nvPr>
            <p:ph idx="1"/>
          </p:nvPr>
        </p:nvSpPr>
        <p:spPr>
          <a:xfrm>
            <a:off x="10713272" y="6427415"/>
            <a:ext cx="12757487" cy="31723689"/>
          </a:xfrm>
        </p:spPr>
        <p:txBody>
          <a:bodyPr/>
          <a:lstStyle>
            <a:lvl1pPr>
              <a:defRPr sz="8819"/>
            </a:lvl1pPr>
            <a:lvl2pPr>
              <a:defRPr sz="7717"/>
            </a:lvl2pPr>
            <a:lvl3pPr>
              <a:defRPr sz="6614"/>
            </a:lvl3pPr>
            <a:lvl4pPr>
              <a:defRPr sz="5512"/>
            </a:lvl4pPr>
            <a:lvl5pPr>
              <a:defRPr sz="5512"/>
            </a:lvl5pPr>
            <a:lvl6pPr>
              <a:defRPr sz="5512"/>
            </a:lvl6pPr>
            <a:lvl7pPr>
              <a:defRPr sz="5512"/>
            </a:lvl7pPr>
            <a:lvl8pPr>
              <a:defRPr sz="5512"/>
            </a:lvl8pPr>
            <a:lvl9pPr>
              <a:defRPr sz="55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35780" y="13392150"/>
            <a:ext cx="8127648" cy="24810614"/>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en-US"/>
              <a:t>Click to edit Master text styles</a:t>
            </a:r>
          </a:p>
        </p:txBody>
      </p:sp>
      <p:sp>
        <p:nvSpPr>
          <p:cNvPr id="5" name="Date Placeholder 4"/>
          <p:cNvSpPr>
            <a:spLocks noGrp="1"/>
          </p:cNvSpPr>
          <p:nvPr>
            <p:ph type="dt" sz="half" idx="10"/>
          </p:nvPr>
        </p:nvSpPr>
        <p:spPr/>
        <p:txBody>
          <a:bodyPr/>
          <a:lstStyle/>
          <a:p>
            <a:fld id="{B96007F0-9360-4A8C-AD59-AD3B1384AD7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4015357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35780" y="2976033"/>
            <a:ext cx="8127648" cy="10416117"/>
          </a:xfrm>
        </p:spPr>
        <p:txBody>
          <a:bodyPr anchor="b"/>
          <a:lstStyle>
            <a:lvl1pPr>
              <a:defRPr sz="8819"/>
            </a:lvl1pPr>
          </a:lstStyle>
          <a:p>
            <a:r>
              <a:rPr lang="en-US"/>
              <a:t>Click to edit Master title style</a:t>
            </a:r>
            <a:endParaRPr lang="en-US" dirty="0"/>
          </a:p>
        </p:txBody>
      </p:sp>
      <p:sp>
        <p:nvSpPr>
          <p:cNvPr id="3" name="Picture Placeholder 2"/>
          <p:cNvSpPr>
            <a:spLocks noGrp="1" noChangeAspect="1"/>
          </p:cNvSpPr>
          <p:nvPr>
            <p:ph type="pic" idx="1"/>
          </p:nvPr>
        </p:nvSpPr>
        <p:spPr>
          <a:xfrm>
            <a:off x="10713272" y="6427415"/>
            <a:ext cx="12757487" cy="31723689"/>
          </a:xfrm>
        </p:spPr>
        <p:txBody>
          <a:bodyPr anchor="t"/>
          <a:lstStyle>
            <a:lvl1pPr marL="0" indent="0">
              <a:buNone/>
              <a:defRPr sz="8819"/>
            </a:lvl1pPr>
            <a:lvl2pPr marL="1259997" indent="0">
              <a:buNone/>
              <a:defRPr sz="7717"/>
            </a:lvl2pPr>
            <a:lvl3pPr marL="2519995" indent="0">
              <a:buNone/>
              <a:defRPr sz="6614"/>
            </a:lvl3pPr>
            <a:lvl4pPr marL="3779992" indent="0">
              <a:buNone/>
              <a:defRPr sz="5512"/>
            </a:lvl4pPr>
            <a:lvl5pPr marL="5039990" indent="0">
              <a:buNone/>
              <a:defRPr sz="5512"/>
            </a:lvl5pPr>
            <a:lvl6pPr marL="6299987" indent="0">
              <a:buNone/>
              <a:defRPr sz="5512"/>
            </a:lvl6pPr>
            <a:lvl7pPr marL="7559985" indent="0">
              <a:buNone/>
              <a:defRPr sz="5512"/>
            </a:lvl7pPr>
            <a:lvl8pPr marL="8819982" indent="0">
              <a:buNone/>
              <a:defRPr sz="5512"/>
            </a:lvl8pPr>
            <a:lvl9pPr marL="10079980" indent="0">
              <a:buNone/>
              <a:defRPr sz="5512"/>
            </a:lvl9pPr>
          </a:lstStyle>
          <a:p>
            <a:r>
              <a:rPr lang="en-US"/>
              <a:t>Click icon to add picture</a:t>
            </a:r>
            <a:endParaRPr lang="en-US" dirty="0"/>
          </a:p>
        </p:txBody>
      </p:sp>
      <p:sp>
        <p:nvSpPr>
          <p:cNvPr id="4" name="Text Placeholder 3"/>
          <p:cNvSpPr>
            <a:spLocks noGrp="1"/>
          </p:cNvSpPr>
          <p:nvPr>
            <p:ph type="body" sz="half" idx="2"/>
          </p:nvPr>
        </p:nvSpPr>
        <p:spPr>
          <a:xfrm>
            <a:off x="1735780" y="13392150"/>
            <a:ext cx="8127648" cy="24810614"/>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en-US"/>
              <a:t>Click to edit Master text styles</a:t>
            </a:r>
          </a:p>
        </p:txBody>
      </p:sp>
      <p:sp>
        <p:nvSpPr>
          <p:cNvPr id="5" name="Date Placeholder 4"/>
          <p:cNvSpPr>
            <a:spLocks noGrp="1"/>
          </p:cNvSpPr>
          <p:nvPr>
            <p:ph type="dt" sz="half" idx="10"/>
          </p:nvPr>
        </p:nvSpPr>
        <p:spPr/>
        <p:txBody>
          <a:bodyPr/>
          <a:lstStyle/>
          <a:p>
            <a:fld id="{B96007F0-9360-4A8C-AD59-AD3B1384AD7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168453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6007F0-9360-4A8C-AD59-AD3B1384AD7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216863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3" y="2376693"/>
            <a:ext cx="5433745" cy="37830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32500" y="2376693"/>
            <a:ext cx="15986234" cy="37830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6007F0-9360-4A8C-AD59-AD3B1384AD7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763E4-3142-49B4-951B-2BAD41991E74}" type="slidenum">
              <a:rPr lang="en-US" smtClean="0"/>
              <a:t>‹#›</a:t>
            </a:fld>
            <a:endParaRPr lang="en-US"/>
          </a:p>
        </p:txBody>
      </p:sp>
    </p:spTree>
    <p:extLst>
      <p:ext uri="{BB962C8B-B14F-4D97-AF65-F5344CB8AC3E}">
        <p14:creationId xmlns:p14="http://schemas.microsoft.com/office/powerpoint/2010/main" val="3085513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32499" y="2376703"/>
            <a:ext cx="21734978" cy="86284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32499" y="11883467"/>
            <a:ext cx="21734978" cy="28323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32498" y="41375140"/>
            <a:ext cx="5669994" cy="2376693"/>
          </a:xfrm>
          <a:prstGeom prst="rect">
            <a:avLst/>
          </a:prstGeom>
        </p:spPr>
        <p:txBody>
          <a:bodyPr vert="horz" lIns="91440" tIns="45720" rIns="91440" bIns="45720" rtlCol="0" anchor="ctr"/>
          <a:lstStyle>
            <a:lvl1pPr algn="l">
              <a:defRPr sz="3307">
                <a:solidFill>
                  <a:schemeClr val="tx1">
                    <a:tint val="75000"/>
                  </a:schemeClr>
                </a:solidFill>
              </a:defRPr>
            </a:lvl1pPr>
          </a:lstStyle>
          <a:p>
            <a:fld id="{B96007F0-9360-4A8C-AD59-AD3B1384AD74}" type="datetimeFigureOut">
              <a:rPr lang="en-US" smtClean="0"/>
              <a:t>9/16/2026</a:t>
            </a:fld>
            <a:endParaRPr lang="en-US"/>
          </a:p>
        </p:txBody>
      </p:sp>
      <p:sp>
        <p:nvSpPr>
          <p:cNvPr id="5" name="Footer Placeholder 4"/>
          <p:cNvSpPr>
            <a:spLocks noGrp="1"/>
          </p:cNvSpPr>
          <p:nvPr>
            <p:ph type="ftr" sz="quarter" idx="3"/>
          </p:nvPr>
        </p:nvSpPr>
        <p:spPr>
          <a:xfrm>
            <a:off x="8347492" y="41375140"/>
            <a:ext cx="8504992" cy="2376693"/>
          </a:xfrm>
          <a:prstGeom prst="rect">
            <a:avLst/>
          </a:prstGeom>
        </p:spPr>
        <p:txBody>
          <a:bodyPr vert="horz" lIns="91440" tIns="45720" rIns="91440" bIns="45720" rtlCol="0" anchor="ctr"/>
          <a:lstStyle>
            <a:lvl1pPr algn="ctr">
              <a:defRPr sz="330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797483" y="41375140"/>
            <a:ext cx="5669994" cy="2376693"/>
          </a:xfrm>
          <a:prstGeom prst="rect">
            <a:avLst/>
          </a:prstGeom>
        </p:spPr>
        <p:txBody>
          <a:bodyPr vert="horz" lIns="91440" tIns="45720" rIns="91440" bIns="45720" rtlCol="0" anchor="ctr"/>
          <a:lstStyle>
            <a:lvl1pPr algn="r">
              <a:defRPr sz="3307">
                <a:solidFill>
                  <a:schemeClr val="tx1">
                    <a:tint val="75000"/>
                  </a:schemeClr>
                </a:solidFill>
              </a:defRPr>
            </a:lvl1pPr>
          </a:lstStyle>
          <a:p>
            <a:fld id="{02B763E4-3142-49B4-951B-2BAD41991E74}" type="slidenum">
              <a:rPr lang="en-US" smtClean="0"/>
              <a:t>‹#›</a:t>
            </a:fld>
            <a:endParaRPr lang="en-US"/>
          </a:p>
        </p:txBody>
      </p:sp>
    </p:spTree>
    <p:extLst>
      <p:ext uri="{BB962C8B-B14F-4D97-AF65-F5344CB8AC3E}">
        <p14:creationId xmlns:p14="http://schemas.microsoft.com/office/powerpoint/2010/main" val="1065091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19995" rtl="0" eaLnBrk="1" latinLnBrk="0" hangingPunct="1">
        <a:lnSpc>
          <a:spcPct val="90000"/>
        </a:lnSpc>
        <a:spcBef>
          <a:spcPct val="0"/>
        </a:spcBef>
        <a:buNone/>
        <a:defRPr sz="12126" kern="1200">
          <a:solidFill>
            <a:schemeClr val="tx1"/>
          </a:solidFill>
          <a:latin typeface="+mj-lt"/>
          <a:ea typeface="+mj-ea"/>
          <a:cs typeface="+mj-cs"/>
        </a:defRPr>
      </a:lvl1pPr>
    </p:titleStyle>
    <p:bodyStyle>
      <a:lvl1pPr marL="629999" indent="-629999" algn="l" defTabSz="2519995" rtl="0" eaLnBrk="1" latinLnBrk="0" hangingPunct="1">
        <a:lnSpc>
          <a:spcPct val="90000"/>
        </a:lnSpc>
        <a:spcBef>
          <a:spcPts val="2756"/>
        </a:spcBef>
        <a:buFont typeface="Arial" panose="020B0604020202020204" pitchFamily="34" charset="0"/>
        <a:buChar char="•"/>
        <a:defRPr sz="7717" kern="1200">
          <a:solidFill>
            <a:schemeClr val="tx1"/>
          </a:solidFill>
          <a:latin typeface="+mn-lt"/>
          <a:ea typeface="+mn-ea"/>
          <a:cs typeface="+mn-cs"/>
        </a:defRPr>
      </a:lvl1pPr>
      <a:lvl2pPr marL="1889996" indent="-629999" algn="l" defTabSz="2519995" rtl="0" eaLnBrk="1" latinLnBrk="0" hangingPunct="1">
        <a:lnSpc>
          <a:spcPct val="90000"/>
        </a:lnSpc>
        <a:spcBef>
          <a:spcPts val="1378"/>
        </a:spcBef>
        <a:buFont typeface="Arial" panose="020B0604020202020204" pitchFamily="34" charset="0"/>
        <a:buChar char="•"/>
        <a:defRPr sz="6614" kern="1200">
          <a:solidFill>
            <a:schemeClr val="tx1"/>
          </a:solidFill>
          <a:latin typeface="+mn-lt"/>
          <a:ea typeface="+mn-ea"/>
          <a:cs typeface="+mn-cs"/>
        </a:defRPr>
      </a:lvl2pPr>
      <a:lvl3pPr marL="3149994" indent="-629999" algn="l" defTabSz="2519995" rtl="0" eaLnBrk="1" latinLnBrk="0" hangingPunct="1">
        <a:lnSpc>
          <a:spcPct val="90000"/>
        </a:lnSpc>
        <a:spcBef>
          <a:spcPts val="1378"/>
        </a:spcBef>
        <a:buFont typeface="Arial" panose="020B0604020202020204" pitchFamily="34" charset="0"/>
        <a:buChar char="•"/>
        <a:defRPr sz="5512" kern="1200">
          <a:solidFill>
            <a:schemeClr val="tx1"/>
          </a:solidFill>
          <a:latin typeface="+mn-lt"/>
          <a:ea typeface="+mn-ea"/>
          <a:cs typeface="+mn-cs"/>
        </a:defRPr>
      </a:lvl3pPr>
      <a:lvl4pPr marL="440999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4pPr>
      <a:lvl5pPr marL="566998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5pPr>
      <a:lvl6pPr marL="6929986"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6pPr>
      <a:lvl7pPr marL="8189984"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7pPr>
      <a:lvl8pPr marL="944998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8pPr>
      <a:lvl9pPr marL="1070997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9pPr>
    </p:bodyStyle>
    <p:otherStyle>
      <a:defPPr>
        <a:defRPr lang="en-US"/>
      </a:defPPr>
      <a:lvl1pPr marL="0" algn="l" defTabSz="2519995" rtl="0" eaLnBrk="1" latinLnBrk="0" hangingPunct="1">
        <a:defRPr sz="4961" kern="1200">
          <a:solidFill>
            <a:schemeClr val="tx1"/>
          </a:solidFill>
          <a:latin typeface="+mn-lt"/>
          <a:ea typeface="+mn-ea"/>
          <a:cs typeface="+mn-cs"/>
        </a:defRPr>
      </a:lvl1pPr>
      <a:lvl2pPr marL="1259997" algn="l" defTabSz="2519995" rtl="0" eaLnBrk="1" latinLnBrk="0" hangingPunct="1">
        <a:defRPr sz="4961" kern="1200">
          <a:solidFill>
            <a:schemeClr val="tx1"/>
          </a:solidFill>
          <a:latin typeface="+mn-lt"/>
          <a:ea typeface="+mn-ea"/>
          <a:cs typeface="+mn-cs"/>
        </a:defRPr>
      </a:lvl2pPr>
      <a:lvl3pPr marL="2519995" algn="l" defTabSz="2519995" rtl="0" eaLnBrk="1" latinLnBrk="0" hangingPunct="1">
        <a:defRPr sz="4961" kern="1200">
          <a:solidFill>
            <a:schemeClr val="tx1"/>
          </a:solidFill>
          <a:latin typeface="+mn-lt"/>
          <a:ea typeface="+mn-ea"/>
          <a:cs typeface="+mn-cs"/>
        </a:defRPr>
      </a:lvl3pPr>
      <a:lvl4pPr marL="3779992" algn="l" defTabSz="2519995" rtl="0" eaLnBrk="1" latinLnBrk="0" hangingPunct="1">
        <a:defRPr sz="4961" kern="1200">
          <a:solidFill>
            <a:schemeClr val="tx1"/>
          </a:solidFill>
          <a:latin typeface="+mn-lt"/>
          <a:ea typeface="+mn-ea"/>
          <a:cs typeface="+mn-cs"/>
        </a:defRPr>
      </a:lvl4pPr>
      <a:lvl5pPr marL="5039990" algn="l" defTabSz="2519995" rtl="0" eaLnBrk="1" latinLnBrk="0" hangingPunct="1">
        <a:defRPr sz="4961" kern="1200">
          <a:solidFill>
            <a:schemeClr val="tx1"/>
          </a:solidFill>
          <a:latin typeface="+mn-lt"/>
          <a:ea typeface="+mn-ea"/>
          <a:cs typeface="+mn-cs"/>
        </a:defRPr>
      </a:lvl5pPr>
      <a:lvl6pPr marL="6299987" algn="l" defTabSz="2519995" rtl="0" eaLnBrk="1" latinLnBrk="0" hangingPunct="1">
        <a:defRPr sz="4961" kern="1200">
          <a:solidFill>
            <a:schemeClr val="tx1"/>
          </a:solidFill>
          <a:latin typeface="+mn-lt"/>
          <a:ea typeface="+mn-ea"/>
          <a:cs typeface="+mn-cs"/>
        </a:defRPr>
      </a:lvl6pPr>
      <a:lvl7pPr marL="7559985" algn="l" defTabSz="2519995" rtl="0" eaLnBrk="1" latinLnBrk="0" hangingPunct="1">
        <a:defRPr sz="4961" kern="1200">
          <a:solidFill>
            <a:schemeClr val="tx1"/>
          </a:solidFill>
          <a:latin typeface="+mn-lt"/>
          <a:ea typeface="+mn-ea"/>
          <a:cs typeface="+mn-cs"/>
        </a:defRPr>
      </a:lvl7pPr>
      <a:lvl8pPr marL="8819982" algn="l" defTabSz="2519995" rtl="0" eaLnBrk="1" latinLnBrk="0" hangingPunct="1">
        <a:defRPr sz="4961" kern="1200">
          <a:solidFill>
            <a:schemeClr val="tx1"/>
          </a:solidFill>
          <a:latin typeface="+mn-lt"/>
          <a:ea typeface="+mn-ea"/>
          <a:cs typeface="+mn-cs"/>
        </a:defRPr>
      </a:lvl8pPr>
      <a:lvl9pPr marL="10079980" algn="l" defTabSz="2519995" rtl="0" eaLnBrk="1" latinLnBrk="0" hangingPunct="1">
        <a:defRPr sz="4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F5650-AA80-EF5C-B3EA-23267482F45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7156AC3-1018-EC7D-DD2C-E8E76ED83174}"/>
              </a:ext>
            </a:extLst>
          </p:cNvPr>
          <p:cNvSpPr txBox="1"/>
          <p:nvPr/>
        </p:nvSpPr>
        <p:spPr>
          <a:xfrm>
            <a:off x="657044" y="43045102"/>
            <a:ext cx="23973956" cy="907941"/>
          </a:xfrm>
          <a:prstGeom prst="rect">
            <a:avLst/>
          </a:prstGeom>
          <a:noFill/>
        </p:spPr>
        <p:txBody>
          <a:bodyPr wrap="square" rtlCol="0">
            <a:spAutoFit/>
          </a:bodyPr>
          <a:lstStyle/>
          <a:p>
            <a:r>
              <a:rPr kumimoji="1" lang="en-US" altLang="ja-JP" sz="53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Eastin Grand Hotel Sathorn Bangkok, Thailand 17th - 19th November 2026</a:t>
            </a:r>
          </a:p>
        </p:txBody>
      </p:sp>
      <p:cxnSp>
        <p:nvCxnSpPr>
          <p:cNvPr id="12" name="Straight Connector 11">
            <a:extLst>
              <a:ext uri="{FF2B5EF4-FFF2-40B4-BE49-F238E27FC236}">
                <a16:creationId xmlns:a16="http://schemas.microsoft.com/office/drawing/2014/main" id="{E42657CD-8A9A-3A7A-B877-0803FFC1B367}"/>
              </a:ext>
            </a:extLst>
          </p:cNvPr>
          <p:cNvCxnSpPr/>
          <p:nvPr/>
        </p:nvCxnSpPr>
        <p:spPr>
          <a:xfrm>
            <a:off x="0" y="2878209"/>
            <a:ext cx="25199974" cy="644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รูปภาพ 5">
            <a:extLst>
              <a:ext uri="{FF2B5EF4-FFF2-40B4-BE49-F238E27FC236}">
                <a16:creationId xmlns:a16="http://schemas.microsoft.com/office/drawing/2014/main" id="{D87891DA-0C9F-54C6-210C-B2382E7AE481}"/>
              </a:ext>
            </a:extLst>
          </p:cNvPr>
          <p:cNvPicPr>
            <a:picLocks noChangeAspect="1"/>
          </p:cNvPicPr>
          <p:nvPr/>
        </p:nvPicPr>
        <p:blipFill>
          <a:blip r:embed="rId2">
            <a:extLst>
              <a:ext uri="{28A0092B-C50C-407E-A947-70E740481C1C}">
                <a14:useLocalDpi xmlns:a14="http://schemas.microsoft.com/office/drawing/2010/main" val="0"/>
              </a:ext>
            </a:extLst>
          </a:blip>
          <a:srcRect b="46026"/>
          <a:stretch>
            <a:fillRect/>
          </a:stretch>
        </p:blipFill>
        <p:spPr>
          <a:xfrm>
            <a:off x="-1" y="0"/>
            <a:ext cx="25199975" cy="7650866"/>
          </a:xfrm>
          <a:prstGeom prst="rect">
            <a:avLst/>
          </a:prstGeom>
        </p:spPr>
      </p:pic>
      <p:pic>
        <p:nvPicPr>
          <p:cNvPr id="4" name="รูปภาพ 5">
            <a:extLst>
              <a:ext uri="{FF2B5EF4-FFF2-40B4-BE49-F238E27FC236}">
                <a16:creationId xmlns:a16="http://schemas.microsoft.com/office/drawing/2014/main" id="{40A85A90-6DC3-B5C3-5307-707887018A7D}"/>
              </a:ext>
            </a:extLst>
          </p:cNvPr>
          <p:cNvPicPr>
            <a:picLocks noChangeAspect="1"/>
          </p:cNvPicPr>
          <p:nvPr/>
        </p:nvPicPr>
        <p:blipFill>
          <a:blip r:embed="rId2">
            <a:extLst>
              <a:ext uri="{28A0092B-C50C-407E-A947-70E740481C1C}">
                <a14:useLocalDpi xmlns:a14="http://schemas.microsoft.com/office/drawing/2010/main" val="0"/>
              </a:ext>
            </a:extLst>
          </a:blip>
          <a:srcRect t="80866" b="485"/>
          <a:stretch>
            <a:fillRect/>
          </a:stretch>
        </p:blipFill>
        <p:spPr>
          <a:xfrm>
            <a:off x="0" y="41996948"/>
            <a:ext cx="25199975" cy="2643552"/>
          </a:xfrm>
          <a:prstGeom prst="rect">
            <a:avLst/>
          </a:prstGeom>
        </p:spPr>
      </p:pic>
      <p:sp>
        <p:nvSpPr>
          <p:cNvPr id="6" name="TextBox 5">
            <a:extLst>
              <a:ext uri="{FF2B5EF4-FFF2-40B4-BE49-F238E27FC236}">
                <a16:creationId xmlns:a16="http://schemas.microsoft.com/office/drawing/2014/main" id="{83010DEE-3648-4818-B5AB-AFE3CA2E4D1F}"/>
              </a:ext>
            </a:extLst>
          </p:cNvPr>
          <p:cNvSpPr txBox="1"/>
          <p:nvPr/>
        </p:nvSpPr>
        <p:spPr>
          <a:xfrm>
            <a:off x="414890" y="42864753"/>
            <a:ext cx="23973956" cy="907941"/>
          </a:xfrm>
          <a:prstGeom prst="rect">
            <a:avLst/>
          </a:prstGeom>
          <a:noFill/>
        </p:spPr>
        <p:txBody>
          <a:bodyPr wrap="square" rtlCol="0">
            <a:spAutoFit/>
          </a:bodyPr>
          <a:lstStyle/>
          <a:p>
            <a:r>
              <a:rPr kumimoji="1" lang="en-US" altLang="ja-JP" sz="53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Eastin Grand Hotel Sathorn Bangkok, Thailand 17th - 19th November 2026</a:t>
            </a:r>
          </a:p>
        </p:txBody>
      </p:sp>
      <p:sp>
        <p:nvSpPr>
          <p:cNvPr id="13" name="TextBox 12">
            <a:extLst>
              <a:ext uri="{FF2B5EF4-FFF2-40B4-BE49-F238E27FC236}">
                <a16:creationId xmlns:a16="http://schemas.microsoft.com/office/drawing/2014/main" id="{276F2A60-6F89-802D-E228-99015A1871A8}"/>
              </a:ext>
            </a:extLst>
          </p:cNvPr>
          <p:cNvSpPr txBox="1"/>
          <p:nvPr/>
        </p:nvSpPr>
        <p:spPr>
          <a:xfrm>
            <a:off x="-2" y="3825433"/>
            <a:ext cx="25199974" cy="3416320"/>
          </a:xfrm>
          <a:prstGeom prst="rect">
            <a:avLst/>
          </a:prstGeom>
          <a:noFill/>
          <a:ln>
            <a:noFill/>
          </a:ln>
        </p:spPr>
        <p:txBody>
          <a:bodyPr wrap="square">
            <a:spAutoFit/>
          </a:bodyPr>
          <a:lstStyle/>
          <a:p>
            <a:pPr algn="ctr"/>
            <a:r>
              <a:rPr lang="en-US" sz="7200" b="1" dirty="0">
                <a:solidFill>
                  <a:schemeClr val="bg1"/>
                </a:solidFill>
              </a:rPr>
              <a:t>INTEGRATING BUILDING INFORMATION MODELLING (BIM) AND EXTENDED REALITY (XR) IN THE TRANSPORTATION INFRASTRUCTURE INDUSTRY</a:t>
            </a:r>
            <a:endParaRPr lang="en-US" sz="7200" b="1" dirty="0">
              <a:solidFill>
                <a:schemeClr val="bg1"/>
              </a:solidFill>
              <a:latin typeface="TH SarabunPSK" panose="020B0500040200020003" pitchFamily="34" charset="-34"/>
              <a:cs typeface="TH SarabunPSK" panose="020B0500040200020003" pitchFamily="34" charset="-34"/>
            </a:endParaRPr>
          </a:p>
        </p:txBody>
      </p:sp>
      <p:sp>
        <p:nvSpPr>
          <p:cNvPr id="15" name="TextBox 14">
            <a:extLst>
              <a:ext uri="{FF2B5EF4-FFF2-40B4-BE49-F238E27FC236}">
                <a16:creationId xmlns:a16="http://schemas.microsoft.com/office/drawing/2014/main" id="{4B2183C2-29D8-EEB6-91A0-6B112A36264A}"/>
              </a:ext>
            </a:extLst>
          </p:cNvPr>
          <p:cNvSpPr txBox="1"/>
          <p:nvPr/>
        </p:nvSpPr>
        <p:spPr>
          <a:xfrm>
            <a:off x="5699760" y="596897"/>
            <a:ext cx="12374880" cy="1754326"/>
          </a:xfrm>
          <a:prstGeom prst="rect">
            <a:avLst/>
          </a:prstGeom>
          <a:noFill/>
          <a:ln>
            <a:noFill/>
          </a:ln>
        </p:spPr>
        <p:txBody>
          <a:bodyPr wrap="square">
            <a:spAutoFit/>
          </a:bodyPr>
          <a:lstStyle/>
          <a:p>
            <a:pPr algn="ctr"/>
            <a:r>
              <a:rPr lang="en-US" sz="5400" b="1" cap="all" dirty="0">
                <a:solidFill>
                  <a:schemeClr val="bg1"/>
                </a:solidFill>
                <a:effectLst>
                  <a:outerShdw blurRad="38100" dist="38100" dir="2700000" algn="tl">
                    <a:srgbClr val="000000">
                      <a:alpha val="43137"/>
                    </a:srgbClr>
                  </a:outerShdw>
                </a:effectLst>
              </a:rPr>
              <a:t>The 16</a:t>
            </a:r>
            <a:r>
              <a:rPr lang="en-US" sz="5400" b="1" cap="all" baseline="30000" dirty="0">
                <a:solidFill>
                  <a:schemeClr val="bg1"/>
                </a:solidFill>
                <a:effectLst>
                  <a:outerShdw blurRad="38100" dist="38100" dir="2700000" algn="tl">
                    <a:srgbClr val="000000">
                      <a:alpha val="43137"/>
                    </a:srgbClr>
                  </a:outerShdw>
                </a:effectLst>
              </a:rPr>
              <a:t>th</a:t>
            </a:r>
            <a:r>
              <a:rPr lang="en-US" sz="5400" b="1" cap="all" dirty="0">
                <a:solidFill>
                  <a:schemeClr val="bg1"/>
                </a:solidFill>
                <a:effectLst>
                  <a:outerShdw blurRad="38100" dist="38100" dir="2700000" algn="tl">
                    <a:srgbClr val="000000">
                      <a:alpha val="43137"/>
                    </a:srgbClr>
                  </a:outerShdw>
                </a:effectLst>
              </a:rPr>
              <a:t> International Conference </a:t>
            </a:r>
          </a:p>
          <a:p>
            <a:pPr algn="ctr"/>
            <a:r>
              <a:rPr lang="en-US" sz="5400" b="1" cap="all" dirty="0">
                <a:solidFill>
                  <a:schemeClr val="bg1"/>
                </a:solidFill>
                <a:effectLst>
                  <a:outerShdw blurRad="38100" dist="38100" dir="2700000" algn="tl">
                    <a:srgbClr val="000000">
                      <a:alpha val="43137"/>
                    </a:srgbClr>
                  </a:outerShdw>
                </a:effectLst>
              </a:rPr>
              <a:t>GEOMATE 2026</a:t>
            </a:r>
          </a:p>
        </p:txBody>
      </p:sp>
      <p:cxnSp>
        <p:nvCxnSpPr>
          <p:cNvPr id="17" name="Straight Connector 16">
            <a:extLst>
              <a:ext uri="{FF2B5EF4-FFF2-40B4-BE49-F238E27FC236}">
                <a16:creationId xmlns:a16="http://schemas.microsoft.com/office/drawing/2014/main" id="{AA39948A-C6B5-85CE-FA97-CFD1D3AAE8BE}"/>
              </a:ext>
            </a:extLst>
          </p:cNvPr>
          <p:cNvCxnSpPr/>
          <p:nvPr/>
        </p:nvCxnSpPr>
        <p:spPr>
          <a:xfrm>
            <a:off x="0" y="3672840"/>
            <a:ext cx="251999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6CD0DF0-698F-2641-34F7-A8DAE013736F}"/>
              </a:ext>
            </a:extLst>
          </p:cNvPr>
          <p:cNvSpPr txBox="1"/>
          <p:nvPr/>
        </p:nvSpPr>
        <p:spPr>
          <a:xfrm>
            <a:off x="1057389" y="8826115"/>
            <a:ext cx="13391477" cy="6186309"/>
          </a:xfrm>
          <a:prstGeom prst="rect">
            <a:avLst/>
          </a:prstGeom>
          <a:noFill/>
        </p:spPr>
        <p:txBody>
          <a:bodyPr wrap="square">
            <a:spAutoFit/>
          </a:bodyPr>
          <a:lstStyle/>
          <a:p>
            <a:pPr algn="just"/>
            <a:r>
              <a:rPr lang="en-US" sz="3600" dirty="0"/>
              <a:t>Although building information modelling (BIM) has been widely used in the build </a:t>
            </a:r>
            <a:r>
              <a:rPr lang="en-US" sz="3600" dirty="0" err="1"/>
              <a:t>ing</a:t>
            </a:r>
            <a:r>
              <a:rPr lang="en-US" sz="3600" dirty="0"/>
              <a:t> industry, its usage in infrastructure projects such as bridges has been very </a:t>
            </a:r>
            <a:r>
              <a:rPr lang="en-US" sz="3600" dirty="0" err="1"/>
              <a:t>chal</a:t>
            </a:r>
            <a:r>
              <a:rPr lang="en-US" sz="3600" dirty="0"/>
              <a:t> </a:t>
            </a:r>
            <a:r>
              <a:rPr lang="en-US" sz="3600" dirty="0" err="1"/>
              <a:t>lenging</a:t>
            </a:r>
            <a:r>
              <a:rPr lang="en-US" sz="3600" dirty="0"/>
              <a:t>. Extended Reality (XR) that simulates a construction project is still considered a new technology in the Architecture, Engineering, and Construction (AEC) industry. This paper investigates the viability of integrating both BIM and XR technologies into transportation infrastructure projects. A fully integrated workflow for introducing different XR, Augmented Reality (AR), and Virtual Reality (VR), and BIM technologies using different software for a case study of El-</a:t>
            </a:r>
            <a:r>
              <a:rPr lang="en-US" sz="3600" dirty="0" err="1"/>
              <a:t>Merghani</a:t>
            </a:r>
            <a:r>
              <a:rPr lang="en-US" sz="3600" dirty="0"/>
              <a:t> bridge, a reinforced concrete girder type bridge, was developed. </a:t>
            </a:r>
          </a:p>
        </p:txBody>
      </p:sp>
      <p:sp>
        <p:nvSpPr>
          <p:cNvPr id="21" name="TextBox 20">
            <a:extLst>
              <a:ext uri="{FF2B5EF4-FFF2-40B4-BE49-F238E27FC236}">
                <a16:creationId xmlns:a16="http://schemas.microsoft.com/office/drawing/2014/main" id="{0138FE6C-A4A5-DDC9-CA65-4C1320B86A65}"/>
              </a:ext>
            </a:extLst>
          </p:cNvPr>
          <p:cNvSpPr txBox="1"/>
          <p:nvPr/>
        </p:nvSpPr>
        <p:spPr>
          <a:xfrm>
            <a:off x="1057388" y="7724748"/>
            <a:ext cx="4133512" cy="830997"/>
          </a:xfrm>
          <a:prstGeom prst="rect">
            <a:avLst/>
          </a:prstGeom>
          <a:noFill/>
        </p:spPr>
        <p:txBody>
          <a:bodyPr wrap="square">
            <a:spAutoFit/>
          </a:bodyPr>
          <a:lstStyle/>
          <a:p>
            <a:r>
              <a:rPr lang="en-US" sz="4800" b="1" dirty="0">
                <a:solidFill>
                  <a:srgbClr val="002060"/>
                </a:solidFill>
              </a:rPr>
              <a:t>Abstract</a:t>
            </a:r>
            <a:endParaRPr lang="en-US" sz="4800" b="1" dirty="0">
              <a:solidFill>
                <a:srgbClr val="002060"/>
              </a:solidFill>
              <a:latin typeface="TH SarabunPSK" panose="020B0500040200020003" pitchFamily="34" charset="-34"/>
              <a:cs typeface="TH SarabunPSK" panose="020B0500040200020003" pitchFamily="34" charset="-34"/>
            </a:endParaRPr>
          </a:p>
        </p:txBody>
      </p:sp>
      <p:sp>
        <p:nvSpPr>
          <p:cNvPr id="23" name="TextBox 22">
            <a:extLst>
              <a:ext uri="{FF2B5EF4-FFF2-40B4-BE49-F238E27FC236}">
                <a16:creationId xmlns:a16="http://schemas.microsoft.com/office/drawing/2014/main" id="{58C8C642-E915-C57A-89DF-9C5112962DAD}"/>
              </a:ext>
            </a:extLst>
          </p:cNvPr>
          <p:cNvSpPr txBox="1"/>
          <p:nvPr/>
        </p:nvSpPr>
        <p:spPr>
          <a:xfrm>
            <a:off x="1057388" y="15370222"/>
            <a:ext cx="5356926" cy="830997"/>
          </a:xfrm>
          <a:prstGeom prst="rect">
            <a:avLst/>
          </a:prstGeom>
          <a:noFill/>
        </p:spPr>
        <p:txBody>
          <a:bodyPr wrap="square">
            <a:spAutoFit/>
          </a:bodyPr>
          <a:lstStyle/>
          <a:p>
            <a:r>
              <a:rPr lang="en-US" sz="4800" b="1" dirty="0">
                <a:solidFill>
                  <a:srgbClr val="002060"/>
                </a:solidFill>
              </a:rPr>
              <a:t>Introduction</a:t>
            </a:r>
            <a:endParaRPr lang="en-US" sz="4800" b="1" dirty="0">
              <a:solidFill>
                <a:srgbClr val="002060"/>
              </a:solidFill>
              <a:latin typeface="TH SarabunPSK" panose="020B0500040200020003" pitchFamily="34" charset="-34"/>
              <a:cs typeface="TH SarabunPSK" panose="020B0500040200020003" pitchFamily="34" charset="-34"/>
            </a:endParaRPr>
          </a:p>
        </p:txBody>
      </p:sp>
      <p:sp>
        <p:nvSpPr>
          <p:cNvPr id="25" name="TextBox 24">
            <a:extLst>
              <a:ext uri="{FF2B5EF4-FFF2-40B4-BE49-F238E27FC236}">
                <a16:creationId xmlns:a16="http://schemas.microsoft.com/office/drawing/2014/main" id="{C14018D9-A9F3-3D9C-5E24-30C75E00E6B8}"/>
              </a:ext>
            </a:extLst>
          </p:cNvPr>
          <p:cNvSpPr txBox="1"/>
          <p:nvPr/>
        </p:nvSpPr>
        <p:spPr>
          <a:xfrm>
            <a:off x="1057388" y="16598966"/>
            <a:ext cx="13391477" cy="4524315"/>
          </a:xfrm>
          <a:prstGeom prst="rect">
            <a:avLst/>
          </a:prstGeom>
          <a:noFill/>
        </p:spPr>
        <p:txBody>
          <a:bodyPr wrap="square">
            <a:spAutoFit/>
          </a:bodyPr>
          <a:lstStyle/>
          <a:p>
            <a:pPr algn="just"/>
            <a:r>
              <a:rPr lang="en-US" sz="3600" dirty="0"/>
              <a:t>Building Information modelling (BIM) has become widely used in the AEC industry </a:t>
            </a:r>
            <a:r>
              <a:rPr lang="en-US" sz="3600" dirty="0" err="1"/>
              <a:t>dueto</a:t>
            </a:r>
            <a:r>
              <a:rPr lang="en-US" sz="3600" dirty="0"/>
              <a:t> its tremendous benefits in recent years. BIM is a process that integrates and </a:t>
            </a:r>
            <a:r>
              <a:rPr lang="en-US" sz="3600" dirty="0" err="1"/>
              <a:t>visualizesdifferent</a:t>
            </a:r>
            <a:r>
              <a:rPr lang="en-US" sz="3600" dirty="0"/>
              <a:t> project data and provides important diverse information on the </a:t>
            </a:r>
            <a:r>
              <a:rPr lang="en-US" sz="3600" dirty="0" err="1"/>
              <a:t>implementedproject</a:t>
            </a:r>
            <a:r>
              <a:rPr lang="en-US" sz="3600" dirty="0"/>
              <a:t> which assists project managers in making accurate project decisions (Wei et al.2021). BIM has the capacity to improve the management and implementation of largescale construction projects including extremely complicated bridge projects</a:t>
            </a:r>
          </a:p>
        </p:txBody>
      </p:sp>
      <p:sp>
        <p:nvSpPr>
          <p:cNvPr id="27" name="TextBox 26">
            <a:extLst>
              <a:ext uri="{FF2B5EF4-FFF2-40B4-BE49-F238E27FC236}">
                <a16:creationId xmlns:a16="http://schemas.microsoft.com/office/drawing/2014/main" id="{5B9EF363-3DA0-9564-22DD-9CEF2FA07607}"/>
              </a:ext>
            </a:extLst>
          </p:cNvPr>
          <p:cNvSpPr txBox="1"/>
          <p:nvPr/>
        </p:nvSpPr>
        <p:spPr>
          <a:xfrm>
            <a:off x="1057388" y="21610683"/>
            <a:ext cx="5356926" cy="830997"/>
          </a:xfrm>
          <a:prstGeom prst="rect">
            <a:avLst/>
          </a:prstGeom>
          <a:noFill/>
        </p:spPr>
        <p:txBody>
          <a:bodyPr wrap="square">
            <a:spAutoFit/>
          </a:bodyPr>
          <a:lstStyle/>
          <a:p>
            <a:r>
              <a:rPr lang="en-US" sz="4800" b="1" dirty="0">
                <a:solidFill>
                  <a:srgbClr val="002060"/>
                </a:solidFill>
              </a:rPr>
              <a:t>Methodology</a:t>
            </a:r>
            <a:endParaRPr lang="en-US" sz="4800" b="1" dirty="0">
              <a:solidFill>
                <a:srgbClr val="002060"/>
              </a:solidFill>
              <a:latin typeface="TH SarabunPSK" panose="020B0500040200020003" pitchFamily="34" charset="-34"/>
              <a:cs typeface="TH SarabunPSK" panose="020B0500040200020003" pitchFamily="34" charset="-34"/>
            </a:endParaRPr>
          </a:p>
        </p:txBody>
      </p:sp>
      <p:sp>
        <p:nvSpPr>
          <p:cNvPr id="29" name="TextBox 28">
            <a:extLst>
              <a:ext uri="{FF2B5EF4-FFF2-40B4-BE49-F238E27FC236}">
                <a16:creationId xmlns:a16="http://schemas.microsoft.com/office/drawing/2014/main" id="{B4E8DADD-A575-D37B-8F2A-3790425F72C2}"/>
              </a:ext>
            </a:extLst>
          </p:cNvPr>
          <p:cNvSpPr txBox="1"/>
          <p:nvPr/>
        </p:nvSpPr>
        <p:spPr>
          <a:xfrm>
            <a:off x="1057388" y="22839427"/>
            <a:ext cx="13391477" cy="3970318"/>
          </a:xfrm>
          <a:prstGeom prst="rect">
            <a:avLst/>
          </a:prstGeom>
          <a:noFill/>
        </p:spPr>
        <p:txBody>
          <a:bodyPr wrap="square">
            <a:spAutoFit/>
          </a:bodyPr>
          <a:lstStyle/>
          <a:p>
            <a:pPr algn="just"/>
            <a:r>
              <a:rPr lang="en-US" sz="3600" dirty="0"/>
              <a:t>This section presents a brief introduction for the proposed workflow to produce </a:t>
            </a:r>
            <a:r>
              <a:rPr lang="en-US" sz="3600" dirty="0" err="1"/>
              <a:t>adetailed</a:t>
            </a:r>
            <a:r>
              <a:rPr lang="en-US" sz="3600" dirty="0"/>
              <a:t> 4D BIM model and its visualization through different XR technologies (AR </a:t>
            </a:r>
            <a:r>
              <a:rPr lang="en-US" sz="3600" dirty="0" err="1"/>
              <a:t>andVR</a:t>
            </a:r>
            <a:r>
              <a:rPr lang="en-US" sz="3600" dirty="0"/>
              <a:t>). The proposed workflow is to integrate different software to accumulate their associated benefits to provide a comprehensive bridge model accounting for geometric </a:t>
            </a:r>
            <a:r>
              <a:rPr lang="en-US" sz="3600" dirty="0" err="1"/>
              <a:t>roaddesign</a:t>
            </a:r>
            <a:r>
              <a:rPr lang="en-US" sz="3600" dirty="0"/>
              <a:t>, topological data, structural details and the surroundings to visualize the aesthetics of the proposed bridge.</a:t>
            </a:r>
          </a:p>
        </p:txBody>
      </p:sp>
      <p:sp>
        <p:nvSpPr>
          <p:cNvPr id="31" name="TextBox 30">
            <a:extLst>
              <a:ext uri="{FF2B5EF4-FFF2-40B4-BE49-F238E27FC236}">
                <a16:creationId xmlns:a16="http://schemas.microsoft.com/office/drawing/2014/main" id="{61C5E5AF-E6BF-7CBA-9CA9-C0491181D461}"/>
              </a:ext>
            </a:extLst>
          </p:cNvPr>
          <p:cNvSpPr txBox="1"/>
          <p:nvPr/>
        </p:nvSpPr>
        <p:spPr>
          <a:xfrm>
            <a:off x="15408942" y="7700652"/>
            <a:ext cx="4133512" cy="830997"/>
          </a:xfrm>
          <a:prstGeom prst="rect">
            <a:avLst/>
          </a:prstGeom>
          <a:noFill/>
        </p:spPr>
        <p:txBody>
          <a:bodyPr wrap="square">
            <a:spAutoFit/>
          </a:bodyPr>
          <a:lstStyle/>
          <a:p>
            <a:r>
              <a:rPr lang="en-US" sz="4800" b="1" dirty="0">
                <a:solidFill>
                  <a:srgbClr val="002060"/>
                </a:solidFill>
              </a:rPr>
              <a:t>Case study</a:t>
            </a:r>
            <a:endParaRPr lang="en-US" sz="4800" b="1" dirty="0">
              <a:solidFill>
                <a:srgbClr val="002060"/>
              </a:solidFill>
              <a:latin typeface="TH SarabunPSK" panose="020B0500040200020003" pitchFamily="34" charset="-34"/>
              <a:cs typeface="TH SarabunPSK" panose="020B0500040200020003" pitchFamily="34" charset="-34"/>
            </a:endParaRPr>
          </a:p>
        </p:txBody>
      </p:sp>
      <p:sp>
        <p:nvSpPr>
          <p:cNvPr id="33" name="TextBox 32">
            <a:extLst>
              <a:ext uri="{FF2B5EF4-FFF2-40B4-BE49-F238E27FC236}">
                <a16:creationId xmlns:a16="http://schemas.microsoft.com/office/drawing/2014/main" id="{B53C3158-48BE-F6CE-8308-DC6D20E9FAB6}"/>
              </a:ext>
            </a:extLst>
          </p:cNvPr>
          <p:cNvSpPr txBox="1"/>
          <p:nvPr/>
        </p:nvSpPr>
        <p:spPr>
          <a:xfrm>
            <a:off x="15408942" y="8799157"/>
            <a:ext cx="8374110" cy="3416320"/>
          </a:xfrm>
          <a:prstGeom prst="rect">
            <a:avLst/>
          </a:prstGeom>
          <a:noFill/>
        </p:spPr>
        <p:txBody>
          <a:bodyPr wrap="square">
            <a:spAutoFit/>
          </a:bodyPr>
          <a:lstStyle/>
          <a:p>
            <a:pPr algn="just"/>
            <a:r>
              <a:rPr lang="en-US" sz="3600" dirty="0"/>
              <a:t>This section provides the detailed process and results of applying the developed BIM-to-XR workflow on El-</a:t>
            </a:r>
            <a:r>
              <a:rPr lang="en-US" sz="3600" dirty="0" err="1"/>
              <a:t>Merghani</a:t>
            </a:r>
            <a:r>
              <a:rPr lang="en-US" sz="3600" dirty="0"/>
              <a:t> bridge, starting from developing the geospatial context </a:t>
            </a:r>
            <a:r>
              <a:rPr lang="en-US" sz="3600" dirty="0" err="1"/>
              <a:t>tilldocumentation</a:t>
            </a:r>
            <a:r>
              <a:rPr lang="en-US" sz="3600" dirty="0"/>
              <a:t>, simulation, and visualization of the project.</a:t>
            </a:r>
          </a:p>
        </p:txBody>
      </p:sp>
      <p:sp>
        <p:nvSpPr>
          <p:cNvPr id="35" name="TextBox 34">
            <a:extLst>
              <a:ext uri="{FF2B5EF4-FFF2-40B4-BE49-F238E27FC236}">
                <a16:creationId xmlns:a16="http://schemas.microsoft.com/office/drawing/2014/main" id="{3065B920-1CE9-BA0A-AC15-28C61A8949F3}"/>
              </a:ext>
            </a:extLst>
          </p:cNvPr>
          <p:cNvSpPr txBox="1"/>
          <p:nvPr/>
        </p:nvSpPr>
        <p:spPr>
          <a:xfrm>
            <a:off x="15408942" y="16350395"/>
            <a:ext cx="8573763" cy="4524315"/>
          </a:xfrm>
          <a:prstGeom prst="rect">
            <a:avLst/>
          </a:prstGeom>
          <a:noFill/>
        </p:spPr>
        <p:txBody>
          <a:bodyPr wrap="square">
            <a:spAutoFit/>
          </a:bodyPr>
          <a:lstStyle/>
          <a:p>
            <a:pPr algn="just"/>
            <a:r>
              <a:rPr lang="en-US" sz="3600" dirty="0"/>
              <a:t>The total cost of a construction project typically comprises direct cost, indirect </a:t>
            </a:r>
            <a:r>
              <a:rPr lang="en-US" sz="3600" dirty="0" err="1"/>
              <a:t>cost,overhead</a:t>
            </a:r>
            <a:r>
              <a:rPr lang="en-US" sz="3600" dirty="0"/>
              <a:t>, and markup. The markup part always includes a contingency sum to </a:t>
            </a:r>
            <a:r>
              <a:rPr lang="en-US" sz="3600" dirty="0" err="1"/>
              <a:t>secureprobable</a:t>
            </a:r>
            <a:r>
              <a:rPr lang="en-US" sz="3600" dirty="0"/>
              <a:t> risks to a project which usually forms an amount that cannot be underestimated. In this part, the current research aims</a:t>
            </a:r>
          </a:p>
        </p:txBody>
      </p:sp>
      <p:pic>
        <p:nvPicPr>
          <p:cNvPr id="37" name="Picture 36">
            <a:extLst>
              <a:ext uri="{FF2B5EF4-FFF2-40B4-BE49-F238E27FC236}">
                <a16:creationId xmlns:a16="http://schemas.microsoft.com/office/drawing/2014/main" id="{FD8075CA-74AF-2D05-05A8-E8D34123C74C}"/>
              </a:ext>
            </a:extLst>
          </p:cNvPr>
          <p:cNvPicPr>
            <a:picLocks noChangeAspect="1"/>
          </p:cNvPicPr>
          <p:nvPr/>
        </p:nvPicPr>
        <p:blipFill>
          <a:blip r:embed="rId3"/>
          <a:srcRect r="14183"/>
          <a:stretch/>
        </p:blipFill>
        <p:spPr>
          <a:xfrm>
            <a:off x="15325064" y="21943523"/>
            <a:ext cx="8347176" cy="4626358"/>
          </a:xfrm>
          <a:prstGeom prst="rect">
            <a:avLst/>
          </a:prstGeom>
        </p:spPr>
      </p:pic>
      <p:sp>
        <p:nvSpPr>
          <p:cNvPr id="39" name="TextBox 38">
            <a:extLst>
              <a:ext uri="{FF2B5EF4-FFF2-40B4-BE49-F238E27FC236}">
                <a16:creationId xmlns:a16="http://schemas.microsoft.com/office/drawing/2014/main" id="{7DB6B9D0-4A2C-8A74-8B56-752CD1D983A1}"/>
              </a:ext>
            </a:extLst>
          </p:cNvPr>
          <p:cNvSpPr txBox="1"/>
          <p:nvPr/>
        </p:nvSpPr>
        <p:spPr>
          <a:xfrm>
            <a:off x="15254425" y="12564743"/>
            <a:ext cx="8488455" cy="3785652"/>
          </a:xfrm>
          <a:prstGeom prst="rect">
            <a:avLst/>
          </a:prstGeom>
          <a:noFill/>
        </p:spPr>
        <p:txBody>
          <a:bodyPr wrap="square">
            <a:spAutoFit/>
          </a:bodyPr>
          <a:lstStyle/>
          <a:p>
            <a:r>
              <a:rPr lang="en-US" sz="4800" b="1" dirty="0">
                <a:solidFill>
                  <a:srgbClr val="002060"/>
                </a:solidFill>
              </a:rPr>
              <a:t>Examining potential cost reduction resulting from the utilization of VR and AR technologies on typical bridges construction</a:t>
            </a:r>
            <a:endParaRPr lang="en-US" sz="4800" b="1" dirty="0">
              <a:solidFill>
                <a:srgbClr val="002060"/>
              </a:solidFill>
              <a:latin typeface="TH SarabunPSK" panose="020B0500040200020003" pitchFamily="34" charset="-34"/>
              <a:cs typeface="TH SarabunPSK" panose="020B0500040200020003" pitchFamily="34" charset="-34"/>
            </a:endParaRPr>
          </a:p>
        </p:txBody>
      </p:sp>
      <p:pic>
        <p:nvPicPr>
          <p:cNvPr id="41" name="Picture 40">
            <a:extLst>
              <a:ext uri="{FF2B5EF4-FFF2-40B4-BE49-F238E27FC236}">
                <a16:creationId xmlns:a16="http://schemas.microsoft.com/office/drawing/2014/main" id="{A84ECBB5-E620-BFA4-F1E2-74268FD5FFD7}"/>
              </a:ext>
            </a:extLst>
          </p:cNvPr>
          <p:cNvPicPr>
            <a:picLocks noChangeAspect="1"/>
          </p:cNvPicPr>
          <p:nvPr/>
        </p:nvPicPr>
        <p:blipFill>
          <a:blip r:embed="rId4"/>
          <a:stretch>
            <a:fillRect/>
          </a:stretch>
        </p:blipFill>
        <p:spPr>
          <a:xfrm>
            <a:off x="15254425" y="27396713"/>
            <a:ext cx="8321792" cy="4193277"/>
          </a:xfrm>
          <a:prstGeom prst="rect">
            <a:avLst/>
          </a:prstGeom>
        </p:spPr>
      </p:pic>
      <p:sp>
        <p:nvSpPr>
          <p:cNvPr id="43" name="TextBox 42">
            <a:extLst>
              <a:ext uri="{FF2B5EF4-FFF2-40B4-BE49-F238E27FC236}">
                <a16:creationId xmlns:a16="http://schemas.microsoft.com/office/drawing/2014/main" id="{8E8C3229-CD13-7129-CA9E-A3C503EC0F77}"/>
              </a:ext>
            </a:extLst>
          </p:cNvPr>
          <p:cNvSpPr txBox="1"/>
          <p:nvPr/>
        </p:nvSpPr>
        <p:spPr>
          <a:xfrm>
            <a:off x="1057388" y="27223658"/>
            <a:ext cx="5356926" cy="830997"/>
          </a:xfrm>
          <a:prstGeom prst="rect">
            <a:avLst/>
          </a:prstGeom>
          <a:noFill/>
        </p:spPr>
        <p:txBody>
          <a:bodyPr wrap="square">
            <a:spAutoFit/>
          </a:bodyPr>
          <a:lstStyle/>
          <a:p>
            <a:r>
              <a:rPr lang="en-US" sz="4800" b="1" dirty="0">
                <a:solidFill>
                  <a:srgbClr val="002060"/>
                </a:solidFill>
              </a:rPr>
              <a:t>Results &amp; Discussion</a:t>
            </a:r>
            <a:endParaRPr lang="en-US" sz="4800" b="1" dirty="0">
              <a:solidFill>
                <a:srgbClr val="002060"/>
              </a:solidFill>
              <a:latin typeface="TH SarabunPSK" panose="020B0500040200020003" pitchFamily="34" charset="-34"/>
              <a:cs typeface="TH SarabunPSK" panose="020B0500040200020003" pitchFamily="34" charset="-34"/>
            </a:endParaRPr>
          </a:p>
        </p:txBody>
      </p:sp>
      <p:sp>
        <p:nvSpPr>
          <p:cNvPr id="45" name="TextBox 44">
            <a:extLst>
              <a:ext uri="{FF2B5EF4-FFF2-40B4-BE49-F238E27FC236}">
                <a16:creationId xmlns:a16="http://schemas.microsoft.com/office/drawing/2014/main" id="{174ABA74-0151-4E42-2533-F2CB63C529DE}"/>
              </a:ext>
            </a:extLst>
          </p:cNvPr>
          <p:cNvSpPr txBox="1"/>
          <p:nvPr/>
        </p:nvSpPr>
        <p:spPr>
          <a:xfrm>
            <a:off x="1057388" y="28452402"/>
            <a:ext cx="13391477" cy="13388280"/>
          </a:xfrm>
          <a:prstGeom prst="rect">
            <a:avLst/>
          </a:prstGeom>
          <a:noFill/>
        </p:spPr>
        <p:txBody>
          <a:bodyPr wrap="square">
            <a:spAutoFit/>
          </a:bodyPr>
          <a:lstStyle/>
          <a:p>
            <a:pPr algn="just"/>
            <a:r>
              <a:rPr lang="en-US" sz="3600" dirty="0"/>
              <a:t>This section presents a brief introduction for the proposed workflow to produce </a:t>
            </a:r>
            <a:r>
              <a:rPr lang="en-US" sz="3600" dirty="0" err="1"/>
              <a:t>adetailed</a:t>
            </a:r>
            <a:r>
              <a:rPr lang="en-US" sz="3600" dirty="0"/>
              <a:t> 4D BIM model and its visualization through different XR technologies (AR </a:t>
            </a:r>
            <a:r>
              <a:rPr lang="en-US" sz="3600" dirty="0" err="1"/>
              <a:t>andVR</a:t>
            </a:r>
            <a:r>
              <a:rPr lang="en-US" sz="3600" dirty="0"/>
              <a:t>). The proposed workflow is to integrate different software to accumulate their associated benefits to provide a comprehensive bridge model accounting for geometric </a:t>
            </a:r>
            <a:r>
              <a:rPr lang="en-US" sz="3600" dirty="0" err="1"/>
              <a:t>roaddesign</a:t>
            </a:r>
            <a:r>
              <a:rPr lang="en-US" sz="3600" dirty="0"/>
              <a:t>, topological data, structural details and the surroundings to visualize the aesthetics of the proposed bridge.</a:t>
            </a:r>
          </a:p>
          <a:p>
            <a:pPr algn="just"/>
            <a:r>
              <a:rPr lang="en-US" altLang="ja-JP" sz="3600" dirty="0"/>
              <a:t>Building Information modelling (BIM) has become widely used in the AEC industry </a:t>
            </a:r>
            <a:r>
              <a:rPr lang="en-US" altLang="ja-JP" sz="3600" dirty="0" err="1"/>
              <a:t>dueto</a:t>
            </a:r>
            <a:r>
              <a:rPr lang="en-US" altLang="ja-JP" sz="3600" dirty="0"/>
              <a:t> its tremendous benefits in recent years. BIM is a process that integrates and </a:t>
            </a:r>
            <a:r>
              <a:rPr lang="en-US" altLang="ja-JP" sz="3600" dirty="0" err="1"/>
              <a:t>visualizesdifferent</a:t>
            </a:r>
            <a:r>
              <a:rPr lang="en-US" altLang="ja-JP" sz="3600" dirty="0"/>
              <a:t> project data and provides important diverse information on the </a:t>
            </a:r>
            <a:r>
              <a:rPr lang="en-US" altLang="ja-JP" sz="3600" dirty="0" err="1"/>
              <a:t>implementedproject</a:t>
            </a:r>
            <a:r>
              <a:rPr lang="en-US" altLang="ja-JP" sz="3600" dirty="0"/>
              <a:t> which assists project managers in making accurate project decisions (Wei et al.2021). BIM has the capacity to improve the management and implementation of largescale construction projects including extremely complicated bridge projects</a:t>
            </a:r>
          </a:p>
          <a:p>
            <a:pPr algn="just"/>
            <a:r>
              <a:rPr lang="en-US" altLang="ja-JP" sz="3600" dirty="0"/>
              <a:t>Building Information modelling (BIM) has become widely used in the AEC industry </a:t>
            </a:r>
            <a:r>
              <a:rPr lang="en-US" altLang="ja-JP" sz="3600" dirty="0" err="1"/>
              <a:t>dueto</a:t>
            </a:r>
            <a:r>
              <a:rPr lang="en-US" altLang="ja-JP" sz="3600" dirty="0"/>
              <a:t> its tremendous benefits in recent years. BIM is a process that integrates and </a:t>
            </a:r>
            <a:r>
              <a:rPr lang="en-US" altLang="ja-JP" sz="3600" dirty="0" err="1"/>
              <a:t>visualizesdifferent</a:t>
            </a:r>
            <a:r>
              <a:rPr lang="en-US" altLang="ja-JP" sz="3600" dirty="0"/>
              <a:t> project data and provides important diverse information on the </a:t>
            </a:r>
            <a:r>
              <a:rPr lang="en-US" altLang="ja-JP" sz="3600" dirty="0" err="1"/>
              <a:t>implementedproject</a:t>
            </a:r>
            <a:r>
              <a:rPr lang="en-US" altLang="ja-JP" sz="3600" dirty="0"/>
              <a:t> which assists project managers in making accurate project decisions (Wei et al.2021). BIM has the capacity to improve the management and implementation of largescale construction projects including extremely complicated bridge projects</a:t>
            </a:r>
          </a:p>
          <a:p>
            <a:pPr algn="just"/>
            <a:endParaRPr lang="en-US" sz="3600" dirty="0"/>
          </a:p>
        </p:txBody>
      </p:sp>
      <p:sp>
        <p:nvSpPr>
          <p:cNvPr id="47" name="TextBox 46">
            <a:extLst>
              <a:ext uri="{FF2B5EF4-FFF2-40B4-BE49-F238E27FC236}">
                <a16:creationId xmlns:a16="http://schemas.microsoft.com/office/drawing/2014/main" id="{8311BA32-E834-BE11-47BC-1FDC3032E182}"/>
              </a:ext>
            </a:extLst>
          </p:cNvPr>
          <p:cNvSpPr txBox="1"/>
          <p:nvPr/>
        </p:nvSpPr>
        <p:spPr>
          <a:xfrm>
            <a:off x="15325064" y="32560889"/>
            <a:ext cx="3839236" cy="830997"/>
          </a:xfrm>
          <a:prstGeom prst="rect">
            <a:avLst/>
          </a:prstGeom>
          <a:noFill/>
        </p:spPr>
        <p:txBody>
          <a:bodyPr wrap="square">
            <a:spAutoFit/>
          </a:bodyPr>
          <a:lstStyle/>
          <a:p>
            <a:r>
              <a:rPr lang="en-US" sz="4800" b="1" dirty="0">
                <a:solidFill>
                  <a:srgbClr val="076263"/>
                </a:solidFill>
              </a:rPr>
              <a:t>Conclusion</a:t>
            </a:r>
            <a:endParaRPr lang="en-US" sz="4800" b="1" dirty="0">
              <a:solidFill>
                <a:srgbClr val="076263"/>
              </a:solidFill>
              <a:latin typeface="TH SarabunPSK" panose="020B0500040200020003" pitchFamily="34" charset="-34"/>
              <a:cs typeface="TH SarabunPSK" panose="020B0500040200020003" pitchFamily="34" charset="-34"/>
            </a:endParaRPr>
          </a:p>
        </p:txBody>
      </p:sp>
      <p:sp>
        <p:nvSpPr>
          <p:cNvPr id="49" name="TextBox 48">
            <a:extLst>
              <a:ext uri="{FF2B5EF4-FFF2-40B4-BE49-F238E27FC236}">
                <a16:creationId xmlns:a16="http://schemas.microsoft.com/office/drawing/2014/main" id="{1936C678-4993-2D7A-2A33-9798FE673323}"/>
              </a:ext>
            </a:extLst>
          </p:cNvPr>
          <p:cNvSpPr txBox="1"/>
          <p:nvPr/>
        </p:nvSpPr>
        <p:spPr>
          <a:xfrm>
            <a:off x="15325065" y="33789633"/>
            <a:ext cx="8457988" cy="6740307"/>
          </a:xfrm>
          <a:prstGeom prst="rect">
            <a:avLst/>
          </a:prstGeom>
          <a:noFill/>
        </p:spPr>
        <p:txBody>
          <a:bodyPr wrap="square">
            <a:spAutoFit/>
          </a:bodyPr>
          <a:lstStyle/>
          <a:p>
            <a:pPr algn="just"/>
            <a:r>
              <a:rPr lang="en-US" sz="3600" dirty="0"/>
              <a:t>This section presents a brief introduction for the proposed workflow to produce </a:t>
            </a:r>
            <a:r>
              <a:rPr lang="en-US" sz="3600" dirty="0" err="1"/>
              <a:t>adetailed</a:t>
            </a:r>
            <a:r>
              <a:rPr lang="en-US" sz="3600" dirty="0"/>
              <a:t> 4D BIM model and its visualization through different XR technologies (AR </a:t>
            </a:r>
            <a:r>
              <a:rPr lang="en-US" sz="3600" dirty="0" err="1"/>
              <a:t>andVR</a:t>
            </a:r>
            <a:r>
              <a:rPr lang="en-US" sz="3600" dirty="0"/>
              <a:t>). The proposed workflow is to integrate different software to accumulate their associated benefits to provide a comprehensive bridge model accounting for geometric </a:t>
            </a:r>
            <a:r>
              <a:rPr lang="en-US" sz="3600" dirty="0" err="1"/>
              <a:t>roaddesign</a:t>
            </a:r>
            <a:r>
              <a:rPr lang="en-US" sz="3600" dirty="0"/>
              <a:t>, topological data, structural details and the surroundings to visualize the aesthetics of the proposed bridge.</a:t>
            </a:r>
          </a:p>
        </p:txBody>
      </p:sp>
    </p:spTree>
    <p:extLst>
      <p:ext uri="{BB962C8B-B14F-4D97-AF65-F5344CB8AC3E}">
        <p14:creationId xmlns:p14="http://schemas.microsoft.com/office/powerpoint/2010/main" val="531322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EB87-1082-FD92-756E-118EA3A5A31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D85DCF9-E874-C124-09E4-209B5AAC9A2A}"/>
              </a:ext>
            </a:extLst>
          </p:cNvPr>
          <p:cNvSpPr txBox="1"/>
          <p:nvPr/>
        </p:nvSpPr>
        <p:spPr>
          <a:xfrm>
            <a:off x="657044" y="43045102"/>
            <a:ext cx="23973956" cy="907941"/>
          </a:xfrm>
          <a:prstGeom prst="rect">
            <a:avLst/>
          </a:prstGeom>
          <a:noFill/>
        </p:spPr>
        <p:txBody>
          <a:bodyPr wrap="square" rtlCol="0">
            <a:spAutoFit/>
          </a:bodyPr>
          <a:lstStyle/>
          <a:p>
            <a:r>
              <a:rPr kumimoji="1" lang="en-US" altLang="ja-JP" sz="53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Eastin Grand Hotel Sathorn Bangkok, Thailand 17th - 19th November 2026</a:t>
            </a:r>
          </a:p>
        </p:txBody>
      </p:sp>
      <p:cxnSp>
        <p:nvCxnSpPr>
          <p:cNvPr id="12" name="Straight Connector 11">
            <a:extLst>
              <a:ext uri="{FF2B5EF4-FFF2-40B4-BE49-F238E27FC236}">
                <a16:creationId xmlns:a16="http://schemas.microsoft.com/office/drawing/2014/main" id="{68C2EF08-5624-71EE-6182-318A4187E74D}"/>
              </a:ext>
            </a:extLst>
          </p:cNvPr>
          <p:cNvCxnSpPr/>
          <p:nvPr/>
        </p:nvCxnSpPr>
        <p:spPr>
          <a:xfrm>
            <a:off x="0" y="2878209"/>
            <a:ext cx="25199974" cy="644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รูปภาพ 5">
            <a:extLst>
              <a:ext uri="{FF2B5EF4-FFF2-40B4-BE49-F238E27FC236}">
                <a16:creationId xmlns:a16="http://schemas.microsoft.com/office/drawing/2014/main" id="{96118068-AD78-0A35-1791-E2F596619677}"/>
              </a:ext>
            </a:extLst>
          </p:cNvPr>
          <p:cNvPicPr>
            <a:picLocks noChangeAspect="1"/>
          </p:cNvPicPr>
          <p:nvPr/>
        </p:nvPicPr>
        <p:blipFill>
          <a:blip r:embed="rId2">
            <a:extLst>
              <a:ext uri="{28A0092B-C50C-407E-A947-70E740481C1C}">
                <a14:useLocalDpi xmlns:a14="http://schemas.microsoft.com/office/drawing/2010/main" val="0"/>
              </a:ext>
            </a:extLst>
          </a:blip>
          <a:srcRect b="46026"/>
          <a:stretch>
            <a:fillRect/>
          </a:stretch>
        </p:blipFill>
        <p:spPr>
          <a:xfrm>
            <a:off x="-1" y="0"/>
            <a:ext cx="25199975" cy="7650866"/>
          </a:xfrm>
          <a:prstGeom prst="rect">
            <a:avLst/>
          </a:prstGeom>
        </p:spPr>
      </p:pic>
      <p:pic>
        <p:nvPicPr>
          <p:cNvPr id="4" name="รูปภาพ 5">
            <a:extLst>
              <a:ext uri="{FF2B5EF4-FFF2-40B4-BE49-F238E27FC236}">
                <a16:creationId xmlns:a16="http://schemas.microsoft.com/office/drawing/2014/main" id="{2720DD01-55E3-76F9-C825-21F0274AF9CC}"/>
              </a:ext>
            </a:extLst>
          </p:cNvPr>
          <p:cNvPicPr>
            <a:picLocks noChangeAspect="1"/>
          </p:cNvPicPr>
          <p:nvPr/>
        </p:nvPicPr>
        <p:blipFill>
          <a:blip r:embed="rId2">
            <a:extLst>
              <a:ext uri="{28A0092B-C50C-407E-A947-70E740481C1C}">
                <a14:useLocalDpi xmlns:a14="http://schemas.microsoft.com/office/drawing/2010/main" val="0"/>
              </a:ext>
            </a:extLst>
          </a:blip>
          <a:srcRect t="80866" b="485"/>
          <a:stretch>
            <a:fillRect/>
          </a:stretch>
        </p:blipFill>
        <p:spPr>
          <a:xfrm>
            <a:off x="0" y="41996948"/>
            <a:ext cx="25199975" cy="2643552"/>
          </a:xfrm>
          <a:prstGeom prst="rect">
            <a:avLst/>
          </a:prstGeom>
        </p:spPr>
      </p:pic>
      <p:sp>
        <p:nvSpPr>
          <p:cNvPr id="6" name="TextBox 5">
            <a:extLst>
              <a:ext uri="{FF2B5EF4-FFF2-40B4-BE49-F238E27FC236}">
                <a16:creationId xmlns:a16="http://schemas.microsoft.com/office/drawing/2014/main" id="{045120E7-E8D5-71E0-F54A-8CA0CFA4DC1C}"/>
              </a:ext>
            </a:extLst>
          </p:cNvPr>
          <p:cNvSpPr txBox="1"/>
          <p:nvPr/>
        </p:nvSpPr>
        <p:spPr>
          <a:xfrm>
            <a:off x="414890" y="42864753"/>
            <a:ext cx="23973956" cy="907941"/>
          </a:xfrm>
          <a:prstGeom prst="rect">
            <a:avLst/>
          </a:prstGeom>
          <a:noFill/>
        </p:spPr>
        <p:txBody>
          <a:bodyPr wrap="square" rtlCol="0">
            <a:spAutoFit/>
          </a:bodyPr>
          <a:lstStyle/>
          <a:p>
            <a:r>
              <a:rPr kumimoji="1" lang="en-US" altLang="ja-JP" sz="5300" b="1"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Eastin Grand Hotel Sathorn Bangkok, Thailand 17th - 19th November 2026</a:t>
            </a:r>
          </a:p>
        </p:txBody>
      </p:sp>
      <p:sp>
        <p:nvSpPr>
          <p:cNvPr id="13" name="TextBox 12">
            <a:extLst>
              <a:ext uri="{FF2B5EF4-FFF2-40B4-BE49-F238E27FC236}">
                <a16:creationId xmlns:a16="http://schemas.microsoft.com/office/drawing/2014/main" id="{0E7DC273-5FB8-7D50-78D4-B785B4233D84}"/>
              </a:ext>
            </a:extLst>
          </p:cNvPr>
          <p:cNvSpPr txBox="1"/>
          <p:nvPr/>
        </p:nvSpPr>
        <p:spPr>
          <a:xfrm>
            <a:off x="-2" y="3825433"/>
            <a:ext cx="25199974" cy="3416320"/>
          </a:xfrm>
          <a:prstGeom prst="rect">
            <a:avLst/>
          </a:prstGeom>
          <a:noFill/>
          <a:ln>
            <a:noFill/>
          </a:ln>
        </p:spPr>
        <p:txBody>
          <a:bodyPr wrap="square">
            <a:spAutoFit/>
          </a:bodyPr>
          <a:lstStyle/>
          <a:p>
            <a:pPr algn="ctr"/>
            <a:r>
              <a:rPr lang="en-US" sz="7200" b="1" dirty="0">
                <a:solidFill>
                  <a:schemeClr val="bg1"/>
                </a:solidFill>
              </a:rPr>
              <a:t>INTEGRATING BUILDING INFORMATION MODELLING (BIM) AND EXTENDED REALITY (XR) IN THE TRANSPORTATION INFRASTRUCTURE INDUSTRY</a:t>
            </a:r>
            <a:endParaRPr lang="en-US" sz="7200" b="1" dirty="0">
              <a:solidFill>
                <a:schemeClr val="bg1"/>
              </a:solidFill>
              <a:latin typeface="TH SarabunPSK" panose="020B0500040200020003" pitchFamily="34" charset="-34"/>
              <a:cs typeface="TH SarabunPSK" panose="020B0500040200020003" pitchFamily="34" charset="-34"/>
            </a:endParaRPr>
          </a:p>
        </p:txBody>
      </p:sp>
      <p:sp>
        <p:nvSpPr>
          <p:cNvPr id="15" name="TextBox 14">
            <a:extLst>
              <a:ext uri="{FF2B5EF4-FFF2-40B4-BE49-F238E27FC236}">
                <a16:creationId xmlns:a16="http://schemas.microsoft.com/office/drawing/2014/main" id="{4FE79227-997E-220B-7D65-35442E558C88}"/>
              </a:ext>
            </a:extLst>
          </p:cNvPr>
          <p:cNvSpPr txBox="1"/>
          <p:nvPr/>
        </p:nvSpPr>
        <p:spPr>
          <a:xfrm>
            <a:off x="5699760" y="596897"/>
            <a:ext cx="12374880" cy="1754326"/>
          </a:xfrm>
          <a:prstGeom prst="rect">
            <a:avLst/>
          </a:prstGeom>
          <a:noFill/>
          <a:ln>
            <a:noFill/>
          </a:ln>
        </p:spPr>
        <p:txBody>
          <a:bodyPr wrap="square">
            <a:spAutoFit/>
          </a:bodyPr>
          <a:lstStyle/>
          <a:p>
            <a:pPr algn="ctr"/>
            <a:r>
              <a:rPr lang="en-US" sz="5400" b="1" cap="all" dirty="0">
                <a:solidFill>
                  <a:schemeClr val="bg1"/>
                </a:solidFill>
                <a:effectLst>
                  <a:outerShdw blurRad="38100" dist="38100" dir="2700000" algn="tl">
                    <a:srgbClr val="000000">
                      <a:alpha val="43137"/>
                    </a:srgbClr>
                  </a:outerShdw>
                </a:effectLst>
              </a:rPr>
              <a:t>The 16</a:t>
            </a:r>
            <a:r>
              <a:rPr lang="en-US" sz="5400" b="1" cap="all" baseline="30000" dirty="0">
                <a:solidFill>
                  <a:schemeClr val="bg1"/>
                </a:solidFill>
                <a:effectLst>
                  <a:outerShdw blurRad="38100" dist="38100" dir="2700000" algn="tl">
                    <a:srgbClr val="000000">
                      <a:alpha val="43137"/>
                    </a:srgbClr>
                  </a:outerShdw>
                </a:effectLst>
              </a:rPr>
              <a:t>th</a:t>
            </a:r>
            <a:r>
              <a:rPr lang="en-US" sz="5400" b="1" cap="all" dirty="0">
                <a:solidFill>
                  <a:schemeClr val="bg1"/>
                </a:solidFill>
                <a:effectLst>
                  <a:outerShdw blurRad="38100" dist="38100" dir="2700000" algn="tl">
                    <a:srgbClr val="000000">
                      <a:alpha val="43137"/>
                    </a:srgbClr>
                  </a:outerShdw>
                </a:effectLst>
              </a:rPr>
              <a:t> International Conference </a:t>
            </a:r>
          </a:p>
          <a:p>
            <a:pPr algn="ctr"/>
            <a:r>
              <a:rPr lang="en-US" sz="5400" b="1" cap="all" dirty="0">
                <a:solidFill>
                  <a:schemeClr val="bg1"/>
                </a:solidFill>
                <a:effectLst>
                  <a:outerShdw blurRad="38100" dist="38100" dir="2700000" algn="tl">
                    <a:srgbClr val="000000">
                      <a:alpha val="43137"/>
                    </a:srgbClr>
                  </a:outerShdw>
                </a:effectLst>
              </a:rPr>
              <a:t>GEOMATE 2026</a:t>
            </a:r>
          </a:p>
        </p:txBody>
      </p:sp>
      <p:cxnSp>
        <p:nvCxnSpPr>
          <p:cNvPr id="17" name="Straight Connector 16">
            <a:extLst>
              <a:ext uri="{FF2B5EF4-FFF2-40B4-BE49-F238E27FC236}">
                <a16:creationId xmlns:a16="http://schemas.microsoft.com/office/drawing/2014/main" id="{5E599DEC-C808-619B-7755-D7D9EFE5FCCA}"/>
              </a:ext>
            </a:extLst>
          </p:cNvPr>
          <p:cNvCxnSpPr/>
          <p:nvPr/>
        </p:nvCxnSpPr>
        <p:spPr>
          <a:xfrm>
            <a:off x="0" y="3672840"/>
            <a:ext cx="251999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5602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85</TotalTime>
  <Words>758</Words>
  <Application>Microsoft Office PowerPoint</Application>
  <PresentationFormat>Custom</PresentationFormat>
  <Paragraphs>26</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 Unicode MS</vt:lpstr>
      <vt:lpstr>Calibri</vt:lpstr>
      <vt:lpstr>Calibri Light</vt:lpstr>
      <vt:lpstr>TH SarabunPSK</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IT HOUSE</dc:creator>
  <cp:lastModifiedBy>Menglim Hoy</cp:lastModifiedBy>
  <cp:revision>14</cp:revision>
  <dcterms:created xsi:type="dcterms:W3CDTF">2024-10-07T02:04:21Z</dcterms:created>
  <dcterms:modified xsi:type="dcterms:W3CDTF">2026-09-16T09:07:36Z</dcterms:modified>
</cp:coreProperties>
</file>